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9" r:id="rId2"/>
    <p:sldId id="258" r:id="rId3"/>
    <p:sldId id="261" r:id="rId4"/>
    <p:sldId id="263" r:id="rId5"/>
    <p:sldId id="287" r:id="rId6"/>
    <p:sldId id="266" r:id="rId7"/>
    <p:sldId id="288" r:id="rId8"/>
    <p:sldId id="270" r:id="rId9"/>
    <p:sldId id="268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285" r:id="rId21"/>
    <p:sldId id="275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C8DDE-E02E-4565-A574-934515C9A6A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841DD0-BBC2-4EB1-8844-01257570741F}">
      <dgm:prSet custT="1"/>
      <dgm:spPr/>
      <dgm:t>
        <a:bodyPr/>
        <a:lstStyle/>
        <a:p>
          <a:r>
            <a:rPr lang="en-US" sz="4400" b="1" i="0" dirty="0"/>
            <a:t>Only Electrical &amp; Storage type</a:t>
          </a:r>
          <a:endParaRPr lang="en-US" sz="4400" dirty="0"/>
        </a:p>
      </dgm:t>
    </dgm:pt>
    <dgm:pt modelId="{C473C246-858E-428B-A0C4-9ABC4222CE9E}" type="parTrans" cxnId="{455BBBA2-46E7-4091-869A-8F19CDDE7F67}">
      <dgm:prSet/>
      <dgm:spPr/>
      <dgm:t>
        <a:bodyPr/>
        <a:lstStyle/>
        <a:p>
          <a:endParaRPr lang="en-US"/>
        </a:p>
      </dgm:t>
    </dgm:pt>
    <dgm:pt modelId="{A951F341-F895-48E5-A243-95A36A46D5D8}" type="sibTrans" cxnId="{455BBBA2-46E7-4091-869A-8F19CDDE7F67}">
      <dgm:prSet/>
      <dgm:spPr/>
      <dgm:t>
        <a:bodyPr/>
        <a:lstStyle/>
        <a:p>
          <a:endParaRPr lang="en-US"/>
        </a:p>
      </dgm:t>
    </dgm:pt>
    <dgm:pt modelId="{88610EEE-6BD3-4183-91E9-92D6271CA7E1}">
      <dgm:prSet custT="1"/>
      <dgm:spPr/>
      <dgm:t>
        <a:bodyPr/>
        <a:lstStyle/>
        <a:p>
          <a:r>
            <a:rPr lang="en-US" sz="4400" b="1" i="0" dirty="0"/>
            <a:t>Water purifier under Rs.6000</a:t>
          </a:r>
          <a:endParaRPr lang="en-US" sz="4400" dirty="0"/>
        </a:p>
      </dgm:t>
    </dgm:pt>
    <dgm:pt modelId="{F8B0CCBC-0EF7-4A55-8B12-E545EDF58CB9}" type="parTrans" cxnId="{18C9F86D-2B7F-4FF7-8C77-07DD8E07B555}">
      <dgm:prSet/>
      <dgm:spPr/>
      <dgm:t>
        <a:bodyPr/>
        <a:lstStyle/>
        <a:p>
          <a:endParaRPr lang="en-US"/>
        </a:p>
      </dgm:t>
    </dgm:pt>
    <dgm:pt modelId="{3CBC0A96-7311-4257-91E9-48CBFA2D825D}" type="sibTrans" cxnId="{18C9F86D-2B7F-4FF7-8C77-07DD8E07B555}">
      <dgm:prSet/>
      <dgm:spPr/>
      <dgm:t>
        <a:bodyPr/>
        <a:lstStyle/>
        <a:p>
          <a:endParaRPr lang="en-US"/>
        </a:p>
      </dgm:t>
    </dgm:pt>
    <dgm:pt modelId="{04FC0D1F-82D2-4DEA-AFDE-B22C175108A4}">
      <dgm:prSet custT="1"/>
      <dgm:spPr/>
      <dgm:t>
        <a:bodyPr/>
        <a:lstStyle/>
        <a:p>
          <a:r>
            <a:rPr lang="en-US" sz="4400" b="1" i="0" dirty="0"/>
            <a:t>Storage capacity of 5L</a:t>
          </a:r>
          <a:endParaRPr lang="en-US" sz="4400" dirty="0"/>
        </a:p>
      </dgm:t>
    </dgm:pt>
    <dgm:pt modelId="{0305E77F-FC3D-49DE-9A9E-B2CF78053F81}" type="parTrans" cxnId="{F1A3562E-FC4A-45CD-A44C-569A92F7ADED}">
      <dgm:prSet/>
      <dgm:spPr/>
      <dgm:t>
        <a:bodyPr/>
        <a:lstStyle/>
        <a:p>
          <a:endParaRPr lang="en-US"/>
        </a:p>
      </dgm:t>
    </dgm:pt>
    <dgm:pt modelId="{9E3E7EB3-7E41-4737-A3DF-CE6BA7B834B9}" type="sibTrans" cxnId="{F1A3562E-FC4A-45CD-A44C-569A92F7ADED}">
      <dgm:prSet/>
      <dgm:spPr/>
      <dgm:t>
        <a:bodyPr/>
        <a:lstStyle/>
        <a:p>
          <a:endParaRPr lang="en-US"/>
        </a:p>
      </dgm:t>
    </dgm:pt>
    <dgm:pt modelId="{135AB19E-AFA5-4A4B-8499-B707E4A87F61}" type="pres">
      <dgm:prSet presAssocID="{889C8DDE-E02E-4565-A574-934515C9A6A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A4BE57-7C5A-4BAB-9B56-7B12C37F3D0A}" type="pres">
      <dgm:prSet presAssocID="{53841DD0-BBC2-4EB1-8844-01257570741F}" presName="thickLine" presStyleLbl="alignNode1" presStyleIdx="0" presStyleCnt="3"/>
      <dgm:spPr/>
    </dgm:pt>
    <dgm:pt modelId="{49ED6E38-E6BE-4CD4-89AD-4196D88B020A}" type="pres">
      <dgm:prSet presAssocID="{53841DD0-BBC2-4EB1-8844-01257570741F}" presName="horz1" presStyleCnt="0"/>
      <dgm:spPr/>
    </dgm:pt>
    <dgm:pt modelId="{5640A074-F96A-429F-8D2B-9AF282E11AD0}" type="pres">
      <dgm:prSet presAssocID="{53841DD0-BBC2-4EB1-8844-01257570741F}" presName="tx1" presStyleLbl="revTx" presStyleIdx="0" presStyleCnt="3"/>
      <dgm:spPr/>
      <dgm:t>
        <a:bodyPr/>
        <a:lstStyle/>
        <a:p>
          <a:endParaRPr lang="en-US"/>
        </a:p>
      </dgm:t>
    </dgm:pt>
    <dgm:pt modelId="{5BA8773D-DFDA-41C4-BC3C-570E69ACCF81}" type="pres">
      <dgm:prSet presAssocID="{53841DD0-BBC2-4EB1-8844-01257570741F}" presName="vert1" presStyleCnt="0"/>
      <dgm:spPr/>
    </dgm:pt>
    <dgm:pt modelId="{0CA2F942-67B3-4B5E-B090-6B763D89B366}" type="pres">
      <dgm:prSet presAssocID="{88610EEE-6BD3-4183-91E9-92D6271CA7E1}" presName="thickLine" presStyleLbl="alignNode1" presStyleIdx="1" presStyleCnt="3"/>
      <dgm:spPr/>
    </dgm:pt>
    <dgm:pt modelId="{5AA45AC4-FFC4-4E48-A40B-48AA594C4425}" type="pres">
      <dgm:prSet presAssocID="{88610EEE-6BD3-4183-91E9-92D6271CA7E1}" presName="horz1" presStyleCnt="0"/>
      <dgm:spPr/>
    </dgm:pt>
    <dgm:pt modelId="{DA1ED400-90C3-4B02-AB8B-2FF3AE02731F}" type="pres">
      <dgm:prSet presAssocID="{88610EEE-6BD3-4183-91E9-92D6271CA7E1}" presName="tx1" presStyleLbl="revTx" presStyleIdx="1" presStyleCnt="3"/>
      <dgm:spPr/>
      <dgm:t>
        <a:bodyPr/>
        <a:lstStyle/>
        <a:p>
          <a:endParaRPr lang="en-US"/>
        </a:p>
      </dgm:t>
    </dgm:pt>
    <dgm:pt modelId="{A93FBE96-245B-4251-A0AB-2DA971E6F788}" type="pres">
      <dgm:prSet presAssocID="{88610EEE-6BD3-4183-91E9-92D6271CA7E1}" presName="vert1" presStyleCnt="0"/>
      <dgm:spPr/>
    </dgm:pt>
    <dgm:pt modelId="{D033BB2D-E638-46C0-A803-FFBC444D716E}" type="pres">
      <dgm:prSet presAssocID="{04FC0D1F-82D2-4DEA-AFDE-B22C175108A4}" presName="thickLine" presStyleLbl="alignNode1" presStyleIdx="2" presStyleCnt="3"/>
      <dgm:spPr/>
    </dgm:pt>
    <dgm:pt modelId="{DE809B82-7887-45B7-B5DF-8F4A92E04FB0}" type="pres">
      <dgm:prSet presAssocID="{04FC0D1F-82D2-4DEA-AFDE-B22C175108A4}" presName="horz1" presStyleCnt="0"/>
      <dgm:spPr/>
    </dgm:pt>
    <dgm:pt modelId="{C3E81A4A-1349-4A53-B80A-C7FC01E13DBB}" type="pres">
      <dgm:prSet presAssocID="{04FC0D1F-82D2-4DEA-AFDE-B22C175108A4}" presName="tx1" presStyleLbl="revTx" presStyleIdx="2" presStyleCnt="3"/>
      <dgm:spPr/>
      <dgm:t>
        <a:bodyPr/>
        <a:lstStyle/>
        <a:p>
          <a:endParaRPr lang="en-US"/>
        </a:p>
      </dgm:t>
    </dgm:pt>
    <dgm:pt modelId="{E6F087CB-1954-4FFF-BAFD-8CB22E93334A}" type="pres">
      <dgm:prSet presAssocID="{04FC0D1F-82D2-4DEA-AFDE-B22C175108A4}" presName="vert1" presStyleCnt="0"/>
      <dgm:spPr/>
    </dgm:pt>
  </dgm:ptLst>
  <dgm:cxnLst>
    <dgm:cxn modelId="{ABE03AE9-D35C-4924-B0E5-5B49EB7D31EC}" type="presOf" srcId="{04FC0D1F-82D2-4DEA-AFDE-B22C175108A4}" destId="{C3E81A4A-1349-4A53-B80A-C7FC01E13DBB}" srcOrd="0" destOrd="0" presId="urn:microsoft.com/office/officeart/2008/layout/LinedList"/>
    <dgm:cxn modelId="{C5C66813-7B65-4ABF-A947-A331770F10C5}" type="presOf" srcId="{53841DD0-BBC2-4EB1-8844-01257570741F}" destId="{5640A074-F96A-429F-8D2B-9AF282E11AD0}" srcOrd="0" destOrd="0" presId="urn:microsoft.com/office/officeart/2008/layout/LinedList"/>
    <dgm:cxn modelId="{455BBBA2-46E7-4091-869A-8F19CDDE7F67}" srcId="{889C8DDE-E02E-4565-A574-934515C9A6AA}" destId="{53841DD0-BBC2-4EB1-8844-01257570741F}" srcOrd="0" destOrd="0" parTransId="{C473C246-858E-428B-A0C4-9ABC4222CE9E}" sibTransId="{A951F341-F895-48E5-A243-95A36A46D5D8}"/>
    <dgm:cxn modelId="{F1A3562E-FC4A-45CD-A44C-569A92F7ADED}" srcId="{889C8DDE-E02E-4565-A574-934515C9A6AA}" destId="{04FC0D1F-82D2-4DEA-AFDE-B22C175108A4}" srcOrd="2" destOrd="0" parTransId="{0305E77F-FC3D-49DE-9A9E-B2CF78053F81}" sibTransId="{9E3E7EB3-7E41-4737-A3DF-CE6BA7B834B9}"/>
    <dgm:cxn modelId="{318242D1-7EE2-4BC6-B3EC-CC7A1EA2BD8F}" type="presOf" srcId="{889C8DDE-E02E-4565-A574-934515C9A6AA}" destId="{135AB19E-AFA5-4A4B-8499-B707E4A87F61}" srcOrd="0" destOrd="0" presId="urn:microsoft.com/office/officeart/2008/layout/LinedList"/>
    <dgm:cxn modelId="{1922BDA7-4153-45CF-AE82-094E662AF675}" type="presOf" srcId="{88610EEE-6BD3-4183-91E9-92D6271CA7E1}" destId="{DA1ED400-90C3-4B02-AB8B-2FF3AE02731F}" srcOrd="0" destOrd="0" presId="urn:microsoft.com/office/officeart/2008/layout/LinedList"/>
    <dgm:cxn modelId="{18C9F86D-2B7F-4FF7-8C77-07DD8E07B555}" srcId="{889C8DDE-E02E-4565-A574-934515C9A6AA}" destId="{88610EEE-6BD3-4183-91E9-92D6271CA7E1}" srcOrd="1" destOrd="0" parTransId="{F8B0CCBC-0EF7-4A55-8B12-E545EDF58CB9}" sibTransId="{3CBC0A96-7311-4257-91E9-48CBFA2D825D}"/>
    <dgm:cxn modelId="{03FF6AAC-8B9C-4DF4-A6BF-24EAA856DC3E}" type="presParOf" srcId="{135AB19E-AFA5-4A4B-8499-B707E4A87F61}" destId="{04A4BE57-7C5A-4BAB-9B56-7B12C37F3D0A}" srcOrd="0" destOrd="0" presId="urn:microsoft.com/office/officeart/2008/layout/LinedList"/>
    <dgm:cxn modelId="{0193ADCF-43F2-4848-BD7B-9365F7B56189}" type="presParOf" srcId="{135AB19E-AFA5-4A4B-8499-B707E4A87F61}" destId="{49ED6E38-E6BE-4CD4-89AD-4196D88B020A}" srcOrd="1" destOrd="0" presId="urn:microsoft.com/office/officeart/2008/layout/LinedList"/>
    <dgm:cxn modelId="{8030A62E-5B25-409D-AD65-4E6974EA06A7}" type="presParOf" srcId="{49ED6E38-E6BE-4CD4-89AD-4196D88B020A}" destId="{5640A074-F96A-429F-8D2B-9AF282E11AD0}" srcOrd="0" destOrd="0" presId="urn:microsoft.com/office/officeart/2008/layout/LinedList"/>
    <dgm:cxn modelId="{35D2C60B-B649-4E22-B675-D619A59D11B6}" type="presParOf" srcId="{49ED6E38-E6BE-4CD4-89AD-4196D88B020A}" destId="{5BA8773D-DFDA-41C4-BC3C-570E69ACCF81}" srcOrd="1" destOrd="0" presId="urn:microsoft.com/office/officeart/2008/layout/LinedList"/>
    <dgm:cxn modelId="{996C64D3-676B-4A77-BC75-8D8A946E94C3}" type="presParOf" srcId="{135AB19E-AFA5-4A4B-8499-B707E4A87F61}" destId="{0CA2F942-67B3-4B5E-B090-6B763D89B366}" srcOrd="2" destOrd="0" presId="urn:microsoft.com/office/officeart/2008/layout/LinedList"/>
    <dgm:cxn modelId="{640E1615-8886-4EC1-B00B-CF6DB65BF918}" type="presParOf" srcId="{135AB19E-AFA5-4A4B-8499-B707E4A87F61}" destId="{5AA45AC4-FFC4-4E48-A40B-48AA594C4425}" srcOrd="3" destOrd="0" presId="urn:microsoft.com/office/officeart/2008/layout/LinedList"/>
    <dgm:cxn modelId="{9AA53850-80A7-457B-88C4-3942124D1396}" type="presParOf" srcId="{5AA45AC4-FFC4-4E48-A40B-48AA594C4425}" destId="{DA1ED400-90C3-4B02-AB8B-2FF3AE02731F}" srcOrd="0" destOrd="0" presId="urn:microsoft.com/office/officeart/2008/layout/LinedList"/>
    <dgm:cxn modelId="{580B388C-82D8-4920-98BD-9F04E91C3338}" type="presParOf" srcId="{5AA45AC4-FFC4-4E48-A40B-48AA594C4425}" destId="{A93FBE96-245B-4251-A0AB-2DA971E6F788}" srcOrd="1" destOrd="0" presId="urn:microsoft.com/office/officeart/2008/layout/LinedList"/>
    <dgm:cxn modelId="{A760A46D-9F42-4DA2-921F-B5C24A0F0865}" type="presParOf" srcId="{135AB19E-AFA5-4A4B-8499-B707E4A87F61}" destId="{D033BB2D-E638-46C0-A803-FFBC444D716E}" srcOrd="4" destOrd="0" presId="urn:microsoft.com/office/officeart/2008/layout/LinedList"/>
    <dgm:cxn modelId="{648A2754-120B-4CFA-BD9A-8ABC6255CD0F}" type="presParOf" srcId="{135AB19E-AFA5-4A4B-8499-B707E4A87F61}" destId="{DE809B82-7887-45B7-B5DF-8F4A92E04FB0}" srcOrd="5" destOrd="0" presId="urn:microsoft.com/office/officeart/2008/layout/LinedList"/>
    <dgm:cxn modelId="{E6706B2C-E443-4234-B572-DAAD3B69AEFD}" type="presParOf" srcId="{DE809B82-7887-45B7-B5DF-8F4A92E04FB0}" destId="{C3E81A4A-1349-4A53-B80A-C7FC01E13DBB}" srcOrd="0" destOrd="0" presId="urn:microsoft.com/office/officeart/2008/layout/LinedList"/>
    <dgm:cxn modelId="{35E0980D-5EEF-4F2F-8BF2-51CAAFDE90C1}" type="presParOf" srcId="{DE809B82-7887-45B7-B5DF-8F4A92E04FB0}" destId="{E6F087CB-1954-4FFF-BAFD-8CB22E9333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4BE57-7C5A-4BAB-9B56-7B12C37F3D0A}">
      <dsp:nvSpPr>
        <dsp:cNvPr id="0" name=""/>
        <dsp:cNvSpPr/>
      </dsp:nvSpPr>
      <dsp:spPr>
        <a:xfrm>
          <a:off x="0" y="23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0A074-F96A-429F-8D2B-9AF282E11AD0}">
      <dsp:nvSpPr>
        <dsp:cNvPr id="0" name=""/>
        <dsp:cNvSpPr/>
      </dsp:nvSpPr>
      <dsp:spPr>
        <a:xfrm>
          <a:off x="0" y="2396"/>
          <a:ext cx="6900512" cy="1634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i="0" kern="1200" dirty="0"/>
            <a:t>Only Electrical &amp; Storage type</a:t>
          </a:r>
          <a:endParaRPr lang="en-US" sz="4400" kern="1200" dirty="0"/>
        </a:p>
      </dsp:txBody>
      <dsp:txXfrm>
        <a:off x="0" y="2396"/>
        <a:ext cx="6900512" cy="1634309"/>
      </dsp:txXfrm>
    </dsp:sp>
    <dsp:sp modelId="{0CA2F942-67B3-4B5E-B090-6B763D89B366}">
      <dsp:nvSpPr>
        <dsp:cNvPr id="0" name=""/>
        <dsp:cNvSpPr/>
      </dsp:nvSpPr>
      <dsp:spPr>
        <a:xfrm>
          <a:off x="0" y="1636705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ED400-90C3-4B02-AB8B-2FF3AE02731F}">
      <dsp:nvSpPr>
        <dsp:cNvPr id="0" name=""/>
        <dsp:cNvSpPr/>
      </dsp:nvSpPr>
      <dsp:spPr>
        <a:xfrm>
          <a:off x="0" y="1636705"/>
          <a:ext cx="6900512" cy="1634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i="0" kern="1200" dirty="0"/>
            <a:t>Water purifier under Rs.6000</a:t>
          </a:r>
          <a:endParaRPr lang="en-US" sz="4400" kern="1200" dirty="0"/>
        </a:p>
      </dsp:txBody>
      <dsp:txXfrm>
        <a:off x="0" y="1636705"/>
        <a:ext cx="6900512" cy="1634309"/>
      </dsp:txXfrm>
    </dsp:sp>
    <dsp:sp modelId="{D033BB2D-E638-46C0-A803-FFBC444D716E}">
      <dsp:nvSpPr>
        <dsp:cNvPr id="0" name=""/>
        <dsp:cNvSpPr/>
      </dsp:nvSpPr>
      <dsp:spPr>
        <a:xfrm>
          <a:off x="0" y="327101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81A4A-1349-4A53-B80A-C7FC01E13DBB}">
      <dsp:nvSpPr>
        <dsp:cNvPr id="0" name=""/>
        <dsp:cNvSpPr/>
      </dsp:nvSpPr>
      <dsp:spPr>
        <a:xfrm>
          <a:off x="0" y="3271015"/>
          <a:ext cx="6900512" cy="1634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i="0" kern="1200" dirty="0"/>
            <a:t>Storage capacity of 5L</a:t>
          </a:r>
          <a:endParaRPr lang="en-US" sz="4400" kern="1200" dirty="0"/>
        </a:p>
      </dsp:txBody>
      <dsp:txXfrm>
        <a:off x="0" y="3271015"/>
        <a:ext cx="6900512" cy="1634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lipkart.com/water-purifier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4E18F0-FD64-4BC7-A2EC-787D7AA23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0" y="244631"/>
            <a:ext cx="102904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3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A4744-304A-45C1-B93D-13C63C333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1"/>
          <a:stretch/>
        </p:blipFill>
        <p:spPr>
          <a:xfrm>
            <a:off x="246324" y="194552"/>
            <a:ext cx="11699352" cy="60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65E8349-D345-4227-9CB4-8888D1C84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1" y="448913"/>
            <a:ext cx="103072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6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Chart, bar chart, histogram&#10;&#10;Description automatically generated">
            <a:extLst>
              <a:ext uri="{FF2B5EF4-FFF2-40B4-BE49-F238E27FC236}">
                <a16:creationId xmlns:a16="http://schemas.microsoft.com/office/drawing/2014/main" id="{201A4275-86DA-4DD4-AF40-C8DD28399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1"/>
          <a:stretch/>
        </p:blipFill>
        <p:spPr>
          <a:xfrm>
            <a:off x="207582" y="118014"/>
            <a:ext cx="11776856" cy="662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8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9765577-D260-46C5-BF19-337E9377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6" y="11763"/>
            <a:ext cx="11692848" cy="57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06CF8-C232-4C26-9566-BFECD5F19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2189" y="3997483"/>
            <a:ext cx="7621" cy="7621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7F681122-37A4-46C1-B1A3-71250E6C6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5" y="368446"/>
            <a:ext cx="8286832" cy="612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AB5EE8-16DE-405B-90E0-FE777A8C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5" y="223735"/>
            <a:ext cx="11915130" cy="57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58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7478731-4BE3-4D27-980D-69981AD00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4" y="148046"/>
            <a:ext cx="11621310" cy="59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29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3" y="892196"/>
            <a:ext cx="8882743" cy="3557884"/>
          </a:xfrm>
        </p:spPr>
      </p:pic>
      <p:sp>
        <p:nvSpPr>
          <p:cNvPr id="11" name="Rectangle 10"/>
          <p:cNvSpPr/>
          <p:nvPr/>
        </p:nvSpPr>
        <p:spPr>
          <a:xfrm>
            <a:off x="775063" y="4865803"/>
            <a:ext cx="10450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Observations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For price range between Rs.12500-Rs.20000 having more discount from 60% to above 70%.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14470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18D3D55-51F7-44C2-B5C9-09D7F778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"/>
          <a:stretch/>
        </p:blipFill>
        <p:spPr>
          <a:xfrm>
            <a:off x="898189" y="48638"/>
            <a:ext cx="10395622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8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9400"/>
          </a:xfrm>
        </p:spPr>
        <p:txBody>
          <a:bodyPr/>
          <a:lstStyle/>
          <a:p>
            <a:r>
              <a:rPr lang="en-US" b="1" dirty="0"/>
              <a:t>Water Purifier Data Analysis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n-US" dirty="0"/>
              <a:t>Web scraping with Data Visualizations</a:t>
            </a:r>
          </a:p>
          <a:p>
            <a:r>
              <a:rPr lang="en-US" dirty="0"/>
              <a:t>Website: </a:t>
            </a:r>
            <a:r>
              <a:rPr lang="en-US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www.flipkart.com/water-purifiers/</a:t>
            </a:r>
            <a:r>
              <a:rPr lang="en-US" u="sng" dirty="0">
                <a:solidFill>
                  <a:schemeClr val="accent1"/>
                </a:solidFill>
              </a:rPr>
              <a:t>   </a:t>
            </a:r>
            <a:r>
              <a:rPr lang="en-US" u="sng" dirty="0" err="1">
                <a:solidFill>
                  <a:schemeClr val="accent1"/>
                </a:solidFill>
              </a:rPr>
              <a:t>pr?sid</a:t>
            </a:r>
            <a:r>
              <a:rPr lang="en-US" u="sng" dirty="0">
                <a:solidFill>
                  <a:schemeClr val="accent1"/>
                </a:solidFill>
              </a:rPr>
              <a:t>=abm%2Ci45&amp;page=1</a:t>
            </a:r>
            <a:endParaRPr lang="en-IN" u="sng" dirty="0">
              <a:solidFill>
                <a:schemeClr val="accent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1E2A0D-7F51-45CE-A4A8-90347B6DEE58}"/>
              </a:ext>
            </a:extLst>
          </p:cNvPr>
          <p:cNvSpPr txBox="1">
            <a:spLocks/>
          </p:cNvSpPr>
          <p:nvPr/>
        </p:nvSpPr>
        <p:spPr>
          <a:xfrm>
            <a:off x="1524000" y="39786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Problem Statement:</a:t>
            </a:r>
            <a:endParaRPr lang="en-IN" b="1" dirty="0"/>
          </a:p>
          <a:p>
            <a:r>
              <a:rPr lang="en-IN" b="1" dirty="0"/>
              <a:t>Extracting the water purifiers data and identifying the different varietals of water purifiers produced by different companies.</a:t>
            </a:r>
          </a:p>
          <a:p>
            <a:r>
              <a:rPr lang="en-IN" b="1" dirty="0"/>
              <a:t>				    </a:t>
            </a:r>
          </a:p>
          <a:p>
            <a:r>
              <a:rPr lang="en-IN" b="1" dirty="0"/>
              <a:t>						             </a:t>
            </a:r>
            <a:r>
              <a:rPr lang="en-IN" sz="2900" b="1" dirty="0"/>
              <a:t>Sai Kumar</a:t>
            </a:r>
          </a:p>
          <a:p>
            <a:r>
              <a:rPr lang="en-IN" sz="2900" b="1" dirty="0"/>
              <a:t>				       		          Batch:164</a:t>
            </a: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4131AB7-E780-4AE0-A159-D4D89FE8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158880"/>
            <a:ext cx="9144000" cy="4625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3473" y="4839088"/>
            <a:ext cx="710824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inherit"/>
              </a:rPr>
              <a:t>observations</a:t>
            </a:r>
            <a:endParaRPr lang="en-US" sz="2000" b="1" dirty="0">
              <a:solidFill>
                <a:srgbClr val="000000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</a:rPr>
              <a:t> In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between ratings of 4.3 to 4.7 the delivery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charges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are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more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 Neue"/>
              </a:rPr>
              <a:t> The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60-70% of discount water purifiers delivery is free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3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22BD-1D7F-457A-86CE-8D86554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B49E-D689-4FAA-B11D-062DE7EA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requires a 5L Electrical storage water  purifier under </a:t>
            </a:r>
            <a:r>
              <a:rPr lang="en-US" dirty="0" err="1"/>
              <a:t>Rs</a:t>
            </a:r>
            <a:r>
              <a:rPr lang="en-US" dirty="0"/>
              <a:t>. 6000  </a:t>
            </a:r>
          </a:p>
          <a:p>
            <a:r>
              <a:rPr lang="en-US" dirty="0"/>
              <a:t>The user can find more options of products around </a:t>
            </a:r>
            <a:r>
              <a:rPr lang="en-US" dirty="0" err="1"/>
              <a:t>Rs</a:t>
            </a:r>
            <a:r>
              <a:rPr lang="en-US" dirty="0"/>
              <a:t>. 4500.</a:t>
            </a:r>
          </a:p>
          <a:p>
            <a:r>
              <a:rPr lang="en-US" dirty="0"/>
              <a:t>Average Ratings for the products below </a:t>
            </a:r>
            <a:r>
              <a:rPr lang="en-US" dirty="0" err="1"/>
              <a:t>Rs</a:t>
            </a:r>
            <a:r>
              <a:rPr lang="en-US" dirty="0"/>
              <a:t>. 6000 is between 4.0 to 4.3</a:t>
            </a:r>
          </a:p>
          <a:p>
            <a:r>
              <a:rPr lang="en-US" dirty="0"/>
              <a:t>Products with rating of 4.3 and 4.7 have a have the highest delivery charges and lowest discounts.</a:t>
            </a:r>
          </a:p>
          <a:p>
            <a:r>
              <a:rPr lang="en-US" dirty="0"/>
              <a:t>Products with lower ratings for the products are having more discounts.</a:t>
            </a:r>
          </a:p>
        </p:txBody>
      </p:sp>
    </p:spTree>
    <p:extLst>
      <p:ext uri="{BB962C8B-B14F-4D97-AF65-F5344CB8AC3E}">
        <p14:creationId xmlns:p14="http://schemas.microsoft.com/office/powerpoint/2010/main" val="41279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F8BB-87E3-46C2-B4AD-DBB64977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What is Web Scraping?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DBE0-4FC8-4F3E-A1F5-59BF8B4E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scraping refers to the extraction of web data on to a format that is more useful for the user.</a:t>
            </a:r>
          </a:p>
          <a:p>
            <a:r>
              <a:rPr lang="en-US" dirty="0"/>
              <a:t>Web scraping can help you extract any kind of data that you want. You would then be able to retrieve, analyze and use the data the way you want. </a:t>
            </a:r>
          </a:p>
          <a:p>
            <a:r>
              <a:rPr lang="en-US" dirty="0"/>
              <a:t>So, web scraping simplifies the process of extracting data, speeds it up by automating it and creates easy access to the scrapped data by providing it in a CSV format.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8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16A18-5E3E-41B1-BC30-FF6F0648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</a:t>
            </a:r>
            <a:r>
              <a:rPr lang="en-US" sz="5400" dirty="0" err="1"/>
              <a:t>Extaction</a:t>
            </a:r>
            <a:endParaRPr lang="en-IN" sz="54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5BD87B-2A76-DB22-03C4-05953788F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3600" dirty="0"/>
              <a:t>Importing all the necessary modules for extracting data and analyzing it.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6" y="277224"/>
            <a:ext cx="7776464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Extaction</a:t>
            </a:r>
            <a:endParaRPr lang="en-US" b="1" dirty="0"/>
          </a:p>
        </p:txBody>
      </p:sp>
      <p:pic>
        <p:nvPicPr>
          <p:cNvPr id="4" name="Content Placeholder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950"/>
            <a:ext cx="4952078" cy="419960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8" y="1506584"/>
            <a:ext cx="4563291" cy="44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E1CCD4A2-00AB-48DF-9818-566E1C971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7" y="175098"/>
            <a:ext cx="11508006" cy="60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40" y="2954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Data cleaning</a:t>
            </a:r>
            <a:endParaRPr lang="en-US" sz="40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518194"/>
            <a:ext cx="10993119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5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71F4-8585-40E7-8AD5-9E61BCC5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Visualization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716D-80B6-46F0-9342-12DC157A2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Univariate Analysis:</a:t>
            </a:r>
          </a:p>
          <a:p>
            <a:r>
              <a:rPr lang="en-US" dirty="0"/>
              <a:t>It is used to summarize only one variable at a time.</a:t>
            </a:r>
          </a:p>
          <a:p>
            <a:pPr marL="0" indent="0">
              <a:buNone/>
            </a:pPr>
            <a:r>
              <a:rPr lang="en-US" b="1" dirty="0"/>
              <a:t>Bivariate Analysis:</a:t>
            </a:r>
          </a:p>
          <a:p>
            <a:r>
              <a:rPr lang="en-US" dirty="0"/>
              <a:t>Bivariate statistics compare two variables and determine relation between them.</a:t>
            </a:r>
          </a:p>
          <a:p>
            <a:pPr marL="0" indent="0">
              <a:buNone/>
            </a:pPr>
            <a:r>
              <a:rPr lang="en-US" b="1" dirty="0"/>
              <a:t>Multivariate Analysis:</a:t>
            </a:r>
          </a:p>
          <a:p>
            <a:r>
              <a:rPr lang="en-US" dirty="0"/>
              <a:t>Multivariate statistics compare more than two variables.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721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11C9D-446F-4854-A24D-685DDF52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2" y="617318"/>
            <a:ext cx="4265474" cy="5583148"/>
          </a:xfrm>
        </p:spPr>
        <p:txBody>
          <a:bodyPr anchor="ctr">
            <a:normAutofit/>
          </a:bodyPr>
          <a:lstStyle/>
          <a:p>
            <a:r>
              <a:rPr lang="en-US" sz="5400" b="1" dirty="0"/>
              <a:t>User Requirements</a:t>
            </a:r>
            <a:endParaRPr lang="en-IN" sz="54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64AFC5D-CF28-3D50-DF21-4FD8DF574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133196"/>
              </p:ext>
            </p:extLst>
          </p:nvPr>
        </p:nvGraphicFramePr>
        <p:xfrm>
          <a:off x="4648018" y="955031"/>
          <a:ext cx="6900512" cy="490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84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315</Words>
  <Application>Microsoft Office PowerPoint</Application>
  <PresentationFormat>Widescreen</PresentationFormat>
  <Paragraphs>40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inherit</vt:lpstr>
      <vt:lpstr>Libre Baskerville</vt:lpstr>
      <vt:lpstr>urw-din</vt:lpstr>
      <vt:lpstr>Office Theme</vt:lpstr>
      <vt:lpstr>PowerPoint Presentation</vt:lpstr>
      <vt:lpstr>Water Purifier Data Analysis</vt:lpstr>
      <vt:lpstr>What is Web Scraping?</vt:lpstr>
      <vt:lpstr>Data Extaction</vt:lpstr>
      <vt:lpstr>Data Extaction</vt:lpstr>
      <vt:lpstr>PowerPoint Presentation</vt:lpstr>
      <vt:lpstr>Data cleaning</vt:lpstr>
      <vt:lpstr>Data Visualization</vt:lpstr>
      <vt:lpstr>User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user</cp:lastModifiedBy>
  <cp:revision>18</cp:revision>
  <dcterms:created xsi:type="dcterms:W3CDTF">2022-11-21T18:07:39Z</dcterms:created>
  <dcterms:modified xsi:type="dcterms:W3CDTF">2023-03-29T08:47:40Z</dcterms:modified>
</cp:coreProperties>
</file>